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a974b25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a974b25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ea974b25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ea974b25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ea974b25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ea974b25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ea974b25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ea974b25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ea974b259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ea974b259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ea974b259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ea974b25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cf8767a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cf8767a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cf8767a2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cf8767a2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cf8767a2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cf8767a2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cf8767a2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cf8767a2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cf8767a2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cf8767a2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cf8767a2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cf8767a2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cf8767a2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cf8767a2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hyperlink" Target="mailto:Stoplapdspying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OP_lapd_spying_image.jpeg" id="54" name="Google Shape;54;p13"/>
          <p:cNvPicPr preferRelativeResize="0"/>
          <p:nvPr/>
        </p:nvPicPr>
        <p:blipFill rotWithShape="1">
          <a:blip r:embed="rId3">
            <a:alphaModFix amt="10000"/>
          </a:blip>
          <a:srcRect b="0" l="0" r="0" t="0"/>
          <a:stretch/>
        </p:blipFill>
        <p:spPr>
          <a:xfrm>
            <a:off x="2294255" y="294000"/>
            <a:ext cx="4555500" cy="4555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Predictive Policing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FAQ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2016-07-23 at 12.07.41 PM.png" id="61" name="Google Shape;61;p14"/>
          <p:cNvPicPr preferRelativeResize="0"/>
          <p:nvPr/>
        </p:nvPicPr>
        <p:blipFill rotWithShape="1">
          <a:blip r:embed="rId3">
            <a:alphaModFix/>
          </a:blip>
          <a:srcRect b="8728" l="27621" r="28382" t="17175"/>
          <a:stretch/>
        </p:blipFill>
        <p:spPr>
          <a:xfrm>
            <a:off x="-1" y="0"/>
            <a:ext cx="54324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P_lapd_spying_image.jpeg" id="62" name="Google Shape;6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32325" y="1431899"/>
            <a:ext cx="3711600" cy="37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5432325" y="130350"/>
            <a:ext cx="3711600" cy="50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Architecture of Surveillance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278750" y="18306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Predictive Policing?</a:t>
            </a:r>
            <a:endParaRPr/>
          </a:p>
        </p:txBody>
      </p:sp>
      <p:sp>
        <p:nvSpPr>
          <p:cNvPr id="69" name="Google Shape;69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Predictive Policing is a police strategy that applies secret computer algorithms to past crime data to “predict” where crime will be committed and who will commit crime.</a:t>
            </a:r>
            <a:endParaRPr/>
          </a:p>
        </p:txBody>
      </p:sp>
      <p:pic>
        <p:nvPicPr>
          <p:cNvPr descr="http://media2.govtech.com/images/770*450/PredictivePolicing_GT_LAPD1.jpg" id="70" name="Google Shape;70;p15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10134" y="1044271"/>
            <a:ext cx="4582425" cy="305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843775"/>
            <a:ext cx="8520600" cy="327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SzPts val="4800"/>
              <a:buChar char="★"/>
            </a:pPr>
            <a:r>
              <a:rPr lang="en" sz="4800"/>
              <a:t>PredPol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 </a:t>
            </a:r>
            <a:endParaRPr sz="4800"/>
          </a:p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SzPts val="4800"/>
              <a:buChar char="★"/>
            </a:pPr>
            <a:r>
              <a:rPr lang="en" sz="4800"/>
              <a:t>Operation LASER 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PredPol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4698175" y="1017725"/>
            <a:ext cx="4299900" cy="36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★"/>
            </a:pPr>
            <a:r>
              <a:rPr lang="en">
                <a:solidFill>
                  <a:srgbClr val="FFFFFF"/>
                </a:solidFill>
              </a:rPr>
              <a:t>Predpol is a company that profits from selling its software to police. 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★"/>
            </a:pPr>
            <a:r>
              <a:rPr lang="en">
                <a:solidFill>
                  <a:srgbClr val="FFFFFF"/>
                </a:solidFill>
              </a:rPr>
              <a:t>Predpol’s computer algorithms use past reported crime data to “predict” where crime will be committed.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★"/>
            </a:pPr>
            <a:r>
              <a:rPr lang="en">
                <a:solidFill>
                  <a:srgbClr val="FFFFFF"/>
                </a:solidFill>
              </a:rPr>
              <a:t>Police concentrate their presence in areas predicted by the software- these areas are called “hotspots”.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predictive-policing-map-1" id="82" name="Google Shape;82;p17"/>
          <p:cNvPicPr preferRelativeResize="0"/>
          <p:nvPr/>
        </p:nvPicPr>
        <p:blipFill rotWithShape="1">
          <a:blip r:embed="rId3">
            <a:alphaModFix/>
          </a:blip>
          <a:srcRect b="9004" l="3999" r="3851" t="10525"/>
          <a:stretch/>
        </p:blipFill>
        <p:spPr>
          <a:xfrm>
            <a:off x="311700" y="1791875"/>
            <a:ext cx="4299900" cy="21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311700" y="1070900"/>
            <a:ext cx="5619000" cy="66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Claims to predict </a:t>
            </a:r>
            <a:r>
              <a:rPr b="1" lang="en" sz="1800">
                <a:solidFill>
                  <a:srgbClr val="FFFFFF"/>
                </a:solidFill>
              </a:rPr>
              <a:t>where</a:t>
            </a:r>
            <a:r>
              <a:rPr lang="en" sz="1800">
                <a:solidFill>
                  <a:srgbClr val="FFFFFF"/>
                </a:solidFill>
              </a:rPr>
              <a:t> crime will happen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PDSMARTPOLICING.jpg" id="88" name="Google Shape;88;p18"/>
          <p:cNvPicPr preferRelativeResize="0"/>
          <p:nvPr/>
        </p:nvPicPr>
        <p:blipFill rotWithShape="1">
          <a:blip r:embed="rId3">
            <a:alphaModFix amt="10000"/>
          </a:blip>
          <a:srcRect b="0" l="3929" r="21079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Operation LASER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Claims to predict who will commit a crime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★"/>
            </a:pPr>
            <a:r>
              <a:rPr lang="en">
                <a:solidFill>
                  <a:srgbClr val="FFFFFF"/>
                </a:solidFill>
              </a:rPr>
              <a:t>LASER uses past crime data and criminal records to create “Chronic Offender Bulletins,” similar to most-wanted posters, which identify specific people as likely “future” criminals.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★"/>
            </a:pPr>
            <a:r>
              <a:rPr lang="en">
                <a:solidFill>
                  <a:srgbClr val="FFFFFF"/>
                </a:solidFill>
              </a:rPr>
              <a:t>Police pay special attention to those people with a Chronic Offender Bulletin and the neighborhoods in which they live.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★"/>
            </a:pPr>
            <a:r>
              <a:rPr lang="en">
                <a:solidFill>
                  <a:srgbClr val="FFFFFF"/>
                </a:solidFill>
              </a:rPr>
              <a:t>LASER also uses other spying tools, such as license plate scanners, closed-circuit television, and cell phone trackers, to track and trace people.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1132950"/>
            <a:ext cx="8520600" cy="287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Why should I be concerned?</a:t>
            </a:r>
            <a:endParaRPr sz="9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hindustantimes.com/rf/image_size_640x362/HT/p1/2015/03/03/Incoming/Pictures/1322671_Wallpaper1.jpg" id="100" name="Google Shape;100;p20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5263" y="0"/>
            <a:ext cx="90934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>
            <p:ph type="title"/>
          </p:nvPr>
        </p:nvSpPr>
        <p:spPr>
          <a:xfrm>
            <a:off x="123275" y="567600"/>
            <a:ext cx="4435500" cy="40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Predictive policing creates a feedback loop of injustice </a:t>
            </a:r>
            <a:endParaRPr b="1" sz="4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2" type="body"/>
          </p:nvPr>
        </p:nvSpPr>
        <p:spPr>
          <a:xfrm>
            <a:off x="4731300" y="397575"/>
            <a:ext cx="4187400" cy="450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en" sz="1600"/>
              <a:t>Black and Brown people are stopped, detained, frisked, and arrested more often than their white counterparts 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★"/>
            </a:pPr>
            <a:r>
              <a:rPr lang="en">
                <a:solidFill>
                  <a:srgbClr val="FFFFFF"/>
                </a:solidFill>
              </a:rPr>
              <a:t>Predictive policing continues the never-ending cycle of policing the same people. Predpol sends police into a community and police will inevitably target Black and Brown people.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 rotWithShape="1">
          <a:blip r:embed="rId3">
            <a:alphaModFix amt="16000"/>
          </a:blip>
          <a:srcRect b="0" l="0" r="0" t="0"/>
          <a:stretch/>
        </p:blipFill>
        <p:spPr>
          <a:xfrm>
            <a:off x="-112874" y="0"/>
            <a:ext cx="9256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617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Predictive policing masks racist policing practices behind computer algorithms</a:t>
            </a:r>
            <a:endParaRPr sz="3600"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2619700"/>
            <a:ext cx="85206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Predictive policing claims to be fair and neutral and driven only by community members who are calling police. However no matter how or why police are sent into a community they always target and harass Black or Brown people.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jpg" id="114" name="Google Shape;114;p22"/>
          <p:cNvPicPr preferRelativeResize="0"/>
          <p:nvPr/>
        </p:nvPicPr>
        <p:blipFill rotWithShape="1">
          <a:blip r:embed="rId3">
            <a:alphaModFix amt="15000"/>
          </a:blip>
          <a:srcRect b="0" l="0" r="0" t="0"/>
          <a:stretch/>
        </p:blipFill>
        <p:spPr>
          <a:xfrm>
            <a:off x="265949" y="-7275"/>
            <a:ext cx="86121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 txBox="1"/>
          <p:nvPr>
            <p:ph type="title"/>
          </p:nvPr>
        </p:nvSpPr>
        <p:spPr>
          <a:xfrm>
            <a:off x="252250" y="1385700"/>
            <a:ext cx="4045200" cy="23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Police use the hotspots and suspect lists to justify the continued harassment and abuse of vulnerable communities</a:t>
            </a:r>
            <a:endParaRPr sz="2400"/>
          </a:p>
        </p:txBody>
      </p:sp>
      <p:sp>
        <p:nvSpPr>
          <p:cNvPr id="116" name="Google Shape;116;p22"/>
          <p:cNvSpPr txBox="1"/>
          <p:nvPr>
            <p:ph idx="2" type="body"/>
          </p:nvPr>
        </p:nvSpPr>
        <p:spPr>
          <a:xfrm>
            <a:off x="4731300" y="212025"/>
            <a:ext cx="4227300" cy="470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★"/>
            </a:pPr>
            <a:r>
              <a:rPr lang="en" sz="1700"/>
              <a:t>Police put individuals and their neighborhoods under increased scrutiny 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1600"/>
              </a:spcBef>
              <a:spcAft>
                <a:spcPts val="0"/>
              </a:spcAft>
              <a:buSzPts val="1700"/>
              <a:buChar char="★"/>
            </a:pPr>
            <a:r>
              <a:rPr lang="en" sz="1700"/>
              <a:t>The use of algorithms and hotspots gives police the easier cause for ‘reasonable suspicion’ under the law to stop and frisk people and ‘probable cause’ to justify an arrest. </a:t>
            </a:r>
            <a:endParaRPr sz="1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la police militarized" id="121" name="Google Shape;121;p23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83938" y="47213"/>
            <a:ext cx="8976125" cy="504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3"/>
          <p:cNvSpPr txBox="1"/>
          <p:nvPr>
            <p:ph type="ctrTitle"/>
          </p:nvPr>
        </p:nvSpPr>
        <p:spPr>
          <a:xfrm>
            <a:off x="311700" y="411875"/>
            <a:ext cx="8520600" cy="262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﻿Predpol’s technology was first used by the military in Iraq and was funded partly by grants from the Army Research Office.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★"/>
            </a:pPr>
            <a:r>
              <a:rPr lang="en" sz="2200"/>
              <a:t>LASER uses CIA-developed software.</a:t>
            </a:r>
            <a:endParaRPr sz="2200"/>
          </a:p>
        </p:txBody>
      </p:sp>
      <p:sp>
        <p:nvSpPr>
          <p:cNvPr id="123" name="Google Shape;123;p23"/>
          <p:cNvSpPr txBox="1"/>
          <p:nvPr>
            <p:ph idx="1" type="subTitle"/>
          </p:nvPr>
        </p:nvSpPr>
        <p:spPr>
          <a:xfrm>
            <a:off x="311700" y="3399025"/>
            <a:ext cx="8520600" cy="14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The Continued Militarization of Policing:</a:t>
            </a:r>
            <a:br>
              <a:rPr lang="en">
                <a:solidFill>
                  <a:srgbClr val="FFFFFF"/>
                </a:solidFill>
              </a:rPr>
            </a:br>
            <a:r>
              <a:rPr lang="en">
                <a:solidFill>
                  <a:srgbClr val="FFFFFF"/>
                </a:solidFill>
              </a:rPr>
              <a:t>War Abroad and War At Home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485713" y="330875"/>
            <a:ext cx="3909600" cy="198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Profit-Driven Public Safety</a:t>
            </a:r>
            <a:endParaRPr/>
          </a:p>
        </p:txBody>
      </p:sp>
      <p:sp>
        <p:nvSpPr>
          <p:cNvPr id="129" name="Google Shape;129;p24"/>
          <p:cNvSpPr txBox="1"/>
          <p:nvPr>
            <p:ph type="title"/>
          </p:nvPr>
        </p:nvSpPr>
        <p:spPr>
          <a:xfrm>
            <a:off x="4936350" y="526350"/>
            <a:ext cx="3909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★"/>
            </a:pPr>
            <a:r>
              <a:rPr lang="en" sz="2000"/>
              <a:t>The companies that sell “predictive” police technologies profit off concerns about public safety while poor communities and communities of color suffer the consequences.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community" id="134" name="Google Shape;134;p25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5"/>
          <p:cNvSpPr txBox="1"/>
          <p:nvPr>
            <p:ph type="title"/>
          </p:nvPr>
        </p:nvSpPr>
        <p:spPr>
          <a:xfrm>
            <a:off x="311700" y="672450"/>
            <a:ext cx="8520600" cy="37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I do about it?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2016-07-23 at 12.07.41 PM.png" id="140" name="Google Shape;140;p26"/>
          <p:cNvPicPr preferRelativeResize="0"/>
          <p:nvPr/>
        </p:nvPicPr>
        <p:blipFill rotWithShape="1">
          <a:blip r:embed="rId3">
            <a:alphaModFix/>
          </a:blip>
          <a:srcRect b="8728" l="27621" r="28382" t="17175"/>
          <a:stretch/>
        </p:blipFill>
        <p:spPr>
          <a:xfrm>
            <a:off x="4572351" y="545699"/>
            <a:ext cx="4279800" cy="405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P_lapd_spying_image.jpeg" id="141" name="Google Shape;141;p26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>
            <a:off x="4572350" y="545700"/>
            <a:ext cx="4279800" cy="405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>
            <p:ph type="title"/>
          </p:nvPr>
        </p:nvSpPr>
        <p:spPr>
          <a:xfrm>
            <a:off x="370975" y="545700"/>
            <a:ext cx="4095000" cy="405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en" sz="1500"/>
              <a:t>Host a focus group in your community and start the conversation about policing and its impact on the community!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en" sz="1500"/>
              <a:t>Go to the Los Angeles Board of Police Commission and demand that they stop using predictive policing programs. Oakland community residents did it - so can we!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en" sz="1500"/>
              <a:t>Join our Campaign. We meet every 4th Tuesday of the month at 6pm at Los Angeles Community Action Network located at 838 E. 6th St. (x street Gladys St.)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★"/>
            </a:pPr>
            <a:r>
              <a:rPr lang="en" sz="1500"/>
              <a:t>Contact us! </a:t>
            </a:r>
            <a:r>
              <a:rPr lang="en" sz="1500" u="sng">
                <a:solidFill>
                  <a:schemeClr val="hlink"/>
                </a:solidFill>
                <a:hlinkClick r:id="rId5"/>
              </a:rPr>
              <a:t>Stoplapdspying@gmail.com</a:t>
            </a:r>
            <a:r>
              <a:rPr lang="en" sz="1500"/>
              <a:t> or call (424) 209-7450 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